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36"/>
  </p:notesMasterIdLst>
  <p:sldIdLst>
    <p:sldId id="28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gif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30.wma>
</file>

<file path=ppt/media/media31.wma>
</file>

<file path=ppt/media/media32.wma>
</file>

<file path=ppt/media/media3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53613-B193-4087-9A0E-DA4556CC01CD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ECE5C-48AE-49D8-AAD1-4E8A835D3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0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DEA7AF-FB85-4C09-805D-E28AC488B6A7}" type="slidenum">
              <a:rPr lang="en-SG" smtClean="0">
                <a:solidFill>
                  <a:prstClr val="black"/>
                </a:solidFill>
              </a:rPr>
              <a:pPr/>
              <a:t>1</a:t>
            </a:fld>
            <a:endParaRPr lang="en-SG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smtClean="0">
                <a:solidFill>
                  <a:prstClr val="black"/>
                </a:solidFill>
              </a:rPr>
              <a:t>K.Thiruthanigesan., BSc</a:t>
            </a:r>
            <a:endParaRPr lang="en-SG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635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7EF883-C147-430E-B842-AE4D1E9CE1FC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6017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7EF883-C147-430E-B842-AE4D1E9CE1FC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679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4B6929B-B6AD-4F0C-B058-5A4398FFC4F7}" type="slidenum">
              <a:rPr lang="en-US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184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58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B6786FD-88EA-42FA-AE52-691A93436BBF}" type="slidenum">
              <a:rPr lang="en-US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204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192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E481FBE-AB9D-44D7-ACE0-481444A07BCE}" type="slidenum">
              <a:rPr lang="en-US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245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981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2495F-55FB-4FAD-A6DA-FF4165E3CE9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13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F080-FAD1-4CFE-918A-88B84B550AE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434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26B52-A80A-4549-8751-B1FDA9426B5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21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2495F-55FB-4FAD-A6DA-FF4165E3CE9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26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42C8-99B2-4391-A8D8-102322FD083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7667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E762-887D-4C86-B5F1-AF547DF25D7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823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F1276-3069-4682-8C74-ED219972584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0017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5544-46F1-435B-A2CF-96847839DBB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018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66A21-3ADA-4004-A1EC-1DA744F8A92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90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55A9F-8E49-402F-8C27-1B0CCCC2DD1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0257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E4E89-3CCB-4F47-ADD2-3011B0E7E2F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440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42C8-99B2-4391-A8D8-102322FD083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65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5FDD9-1F1D-4429-B9C2-CC3FD8DD34F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3542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F080-FAD1-4CFE-918A-88B84B550AE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3900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26B52-A80A-4549-8751-B1FDA9426B5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181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7E762-887D-4C86-B5F1-AF547DF25D7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055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F1276-3069-4682-8C74-ED219972584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216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5544-46F1-435B-A2CF-96847839DBB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30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66A21-3ADA-4004-A1EC-1DA744F8A92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392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55A9F-8E49-402F-8C27-1B0CCCC2DD1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294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E4E89-3CCB-4F47-ADD2-3011B0E7E2F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53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5FDD9-1F1D-4429-B9C2-CC3FD8DD34F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197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000">
              <a:schemeClr val="accent3">
                <a:lumMod val="5000"/>
                <a:lumOff val="95000"/>
              </a:schemeClr>
            </a:gs>
            <a:gs pos="54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B795C-769D-491E-B902-CE2B40C8F59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79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000">
              <a:schemeClr val="accent3">
                <a:lumMod val="5000"/>
                <a:lumOff val="95000"/>
              </a:schemeClr>
            </a:gs>
            <a:gs pos="54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B795C-769D-491E-B902-CE2B40C8F59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5/20/2020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8442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5" Type="http://schemas.openxmlformats.org/officeDocument/2006/relationships/image" Target="../media/image1.pn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6" Type="http://schemas.openxmlformats.org/officeDocument/2006/relationships/image" Target="../media/image1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6" Type="http://schemas.openxmlformats.org/officeDocument/2006/relationships/image" Target="../media/image1.png"/><Relationship Id="rId5" Type="http://schemas.openxmlformats.org/officeDocument/2006/relationships/image" Target="../media/image10.jpeg"/><Relationship Id="rId4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6" Type="http://schemas.openxmlformats.org/officeDocument/2006/relationships/image" Target="../media/image1.png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5" Type="http://schemas.openxmlformats.org/officeDocument/2006/relationships/image" Target="../media/image1.png"/><Relationship Id="rId4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1.png"/><Relationship Id="rId5" Type="http://schemas.openxmlformats.org/officeDocument/2006/relationships/hyperlink" Target="https://www.youtube.com/watch?v=HBvfBB_oSTc" TargetMode="Externa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5" Type="http://schemas.openxmlformats.org/officeDocument/2006/relationships/image" Target="../media/image1.png"/><Relationship Id="rId4" Type="http://schemas.openxmlformats.org/officeDocument/2006/relationships/image" Target="../media/image1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5" Type="http://schemas.openxmlformats.org/officeDocument/2006/relationships/image" Target="../media/image1.png"/><Relationship Id="rId4" Type="http://schemas.openxmlformats.org/officeDocument/2006/relationships/image" Target="../media/image1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5" Type="http://schemas.openxmlformats.org/officeDocument/2006/relationships/image" Target="../media/image1.png"/><Relationship Id="rId4" Type="http://schemas.openxmlformats.org/officeDocument/2006/relationships/image" Target="../media/image16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wma"/><Relationship Id="rId1" Type="http://schemas.microsoft.com/office/2007/relationships/media" Target="../media/media25.wm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6" Type="http://schemas.openxmlformats.org/officeDocument/2006/relationships/image" Target="../media/image1.png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wma"/><Relationship Id="rId1" Type="http://schemas.microsoft.com/office/2007/relationships/media" Target="../media/media27.wma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5" Type="http://schemas.openxmlformats.org/officeDocument/2006/relationships/image" Target="../media/image1.png"/><Relationship Id="rId4" Type="http://schemas.openxmlformats.org/officeDocument/2006/relationships/image" Target="../media/image20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9.wma"/><Relationship Id="rId1" Type="http://schemas.microsoft.com/office/2007/relationships/media" Target="../media/media29.wma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wma"/><Relationship Id="rId1" Type="http://schemas.microsoft.com/office/2007/relationships/media" Target="../media/media30.wma"/><Relationship Id="rId5" Type="http://schemas.openxmlformats.org/officeDocument/2006/relationships/image" Target="../media/image1.png"/><Relationship Id="rId4" Type="http://schemas.openxmlformats.org/officeDocument/2006/relationships/image" Target="../media/image2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wma"/><Relationship Id="rId1" Type="http://schemas.microsoft.com/office/2007/relationships/media" Target="../media/media31.wma"/><Relationship Id="rId6" Type="http://schemas.openxmlformats.org/officeDocument/2006/relationships/image" Target="../media/image1.pn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wma"/><Relationship Id="rId1" Type="http://schemas.microsoft.com/office/2007/relationships/media" Target="../media/media32.wma"/><Relationship Id="rId5" Type="http://schemas.openxmlformats.org/officeDocument/2006/relationships/image" Target="../media/image1.png"/><Relationship Id="rId4" Type="http://schemas.openxmlformats.org/officeDocument/2006/relationships/image" Target="../media/image27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wma"/><Relationship Id="rId1" Type="http://schemas.microsoft.com/office/2007/relationships/media" Target="../media/media33.wma"/><Relationship Id="rId6" Type="http://schemas.openxmlformats.org/officeDocument/2006/relationships/image" Target="../media/image1.png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6" Type="http://schemas.openxmlformats.org/officeDocument/2006/relationships/image" Target="../media/image1.png"/><Relationship Id="rId5" Type="http://schemas.openxmlformats.org/officeDocument/2006/relationships/image" Target="../media/image3.gif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73079" y="628117"/>
            <a:ext cx="850900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b="1" dirty="0">
              <a:solidFill>
                <a:prstClr val="black"/>
              </a:solidFill>
            </a:endParaRPr>
          </a:p>
          <a:p>
            <a:pPr algn="ctr"/>
            <a:endParaRPr lang="en-US" sz="3600" b="1" dirty="0">
              <a:solidFill>
                <a:prstClr val="black"/>
              </a:solidFill>
              <a:cs typeface="Times New Roman" pitchFamily="18" charset="0"/>
            </a:endParaRPr>
          </a:p>
          <a:p>
            <a:pPr algn="ctr"/>
            <a:r>
              <a:rPr lang="en-US" sz="3200" b="1" dirty="0">
                <a:solidFill>
                  <a:prstClr val="black"/>
                </a:solidFill>
                <a:cs typeface="Times New Roman" pitchFamily="18" charset="0"/>
              </a:rPr>
              <a:t>Intensive Program- 2020</a:t>
            </a:r>
          </a:p>
          <a:p>
            <a:pPr algn="ctr"/>
            <a:r>
              <a:rPr lang="en-US" sz="3600" b="1" dirty="0">
                <a:solidFill>
                  <a:prstClr val="black"/>
                </a:solidFill>
                <a:cs typeface="Times New Roman" pitchFamily="18" charset="0"/>
              </a:rPr>
              <a:t>Biology for Technology</a:t>
            </a:r>
          </a:p>
          <a:p>
            <a:pPr algn="ctr"/>
            <a:endParaRPr lang="en-US" sz="3600" b="1" dirty="0">
              <a:solidFill>
                <a:prstClr val="black"/>
              </a:solidFill>
              <a:cs typeface="Times New Roman" pitchFamily="18" charset="0"/>
            </a:endParaRPr>
          </a:p>
          <a:p>
            <a:pPr algn="ctr"/>
            <a:r>
              <a:rPr lang="en-US" sz="3600" b="1" dirty="0">
                <a:solidFill>
                  <a:srgbClr val="002060"/>
                </a:solidFill>
                <a:cs typeface="Times New Roman" pitchFamily="18" charset="0"/>
              </a:rPr>
              <a:t>Cell Biology</a:t>
            </a:r>
          </a:p>
          <a:p>
            <a:pPr algn="ctr"/>
            <a:endParaRPr lang="en-US" sz="2800" b="1" dirty="0">
              <a:solidFill>
                <a:prstClr val="black"/>
              </a:solidFill>
              <a:cs typeface="Times New Roman" pitchFamily="18" charset="0"/>
            </a:endParaRPr>
          </a:p>
          <a:p>
            <a:pPr algn="ctr"/>
            <a:r>
              <a:rPr lang="en-US" sz="2800" b="1" dirty="0">
                <a:solidFill>
                  <a:prstClr val="black"/>
                </a:solidFill>
              </a:rPr>
              <a:t/>
            </a:r>
            <a:br>
              <a:rPr lang="en-US" sz="2800" b="1" dirty="0">
                <a:solidFill>
                  <a:prstClr val="black"/>
                </a:solidFill>
              </a:rPr>
            </a:br>
            <a:r>
              <a:rPr lang="en-US" sz="2800" b="1" dirty="0">
                <a:solidFill>
                  <a:prstClr val="black"/>
                </a:solidFill>
              </a:rPr>
              <a:t>					       </a:t>
            </a:r>
          </a:p>
          <a:p>
            <a:pPr algn="ctr"/>
            <a:endParaRPr lang="en-US" sz="2800" b="1" dirty="0">
              <a:solidFill>
                <a:prstClr val="black"/>
              </a:solidFill>
            </a:endParaRPr>
          </a:p>
          <a:p>
            <a:pPr algn="ctr"/>
            <a:endParaRPr lang="en-SG" sz="2800" b="1" dirty="0">
              <a:solidFill>
                <a:prstClr val="black"/>
              </a:solidFill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86200" y="4572001"/>
            <a:ext cx="487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000" b="1" dirty="0">
              <a:solidFill>
                <a:prstClr val="black"/>
              </a:solidFill>
            </a:endParaRPr>
          </a:p>
          <a:p>
            <a:pPr algn="ctr"/>
            <a:r>
              <a:rPr lang="en-US" sz="2000" b="1" dirty="0">
                <a:solidFill>
                  <a:prstClr val="black"/>
                </a:solidFill>
              </a:rPr>
              <a:t>Dr. </a:t>
            </a:r>
            <a:r>
              <a:rPr lang="en-US" sz="2000" b="1" dirty="0" err="1">
                <a:solidFill>
                  <a:prstClr val="black"/>
                </a:solidFill>
              </a:rPr>
              <a:t>Priyanga</a:t>
            </a:r>
            <a:r>
              <a:rPr lang="en-US" sz="2000" b="1" dirty="0">
                <a:solidFill>
                  <a:prstClr val="black"/>
                </a:solidFill>
              </a:rPr>
              <a:t> </a:t>
            </a:r>
            <a:r>
              <a:rPr lang="en-US" sz="2000" b="1" dirty="0" err="1">
                <a:solidFill>
                  <a:prstClr val="black"/>
                </a:solidFill>
              </a:rPr>
              <a:t>Kariyawasam</a:t>
            </a:r>
            <a:endParaRPr lang="en-US" sz="2000" b="1" dirty="0">
              <a:solidFill>
                <a:prstClr val="black"/>
              </a:solidFill>
            </a:endParaRPr>
          </a:p>
          <a:p>
            <a:pPr algn="ctr"/>
            <a:r>
              <a:rPr lang="en-US" sz="2000" b="1" dirty="0">
                <a:solidFill>
                  <a:prstClr val="black"/>
                </a:solidFill>
              </a:rPr>
              <a:t>Dept. of Agricultural Technology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261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9634" name="AutoShape 2" descr="http://upload.wikimedia.org/wikipedia/en/archive/9/9c/20080613115312%21Cell_membrane_detailed_diagram_edit2.svg"/>
          <p:cNvSpPr>
            <a:spLocks noChangeAspect="1" noChangeArrowheads="1"/>
          </p:cNvSpPr>
          <p:nvPr/>
        </p:nvSpPr>
        <p:spPr bwMode="auto">
          <a:xfrm>
            <a:off x="1679575" y="-1538288"/>
            <a:ext cx="7810500" cy="320992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9636" name="AutoShape 4" descr="http://upload.wikimedia.org/wikipedia/en/archive/9/9c/20080613115312%21Cell_membrane_detailed_diagram_edit2.svg"/>
          <p:cNvSpPr>
            <a:spLocks noChangeAspect="1" noChangeArrowheads="1"/>
          </p:cNvSpPr>
          <p:nvPr/>
        </p:nvSpPr>
        <p:spPr bwMode="auto">
          <a:xfrm>
            <a:off x="1679575" y="-1538288"/>
            <a:ext cx="7810500" cy="320992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9638" name="AutoShape 6" descr="http://upload.wikimedia.org/wikipedia/en/archive/9/9c/20080613115312%21Cell_membrane_detailed_diagram_edit2.svg"/>
          <p:cNvSpPr>
            <a:spLocks noChangeAspect="1" noChangeArrowheads="1"/>
          </p:cNvSpPr>
          <p:nvPr/>
        </p:nvSpPr>
        <p:spPr bwMode="auto">
          <a:xfrm>
            <a:off x="1679575" y="-1538288"/>
            <a:ext cx="7810500" cy="320992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9640" name="AutoShape 8" descr="http://upload.wikimedia.org/wikipedia/en/archive/9/9c/20080613115312%21Cell_membrane_detailed_diagram_edit2.svg"/>
          <p:cNvSpPr>
            <a:spLocks noChangeAspect="1" noChangeArrowheads="1"/>
          </p:cNvSpPr>
          <p:nvPr/>
        </p:nvSpPr>
        <p:spPr bwMode="auto">
          <a:xfrm>
            <a:off x="1679575" y="-1538288"/>
            <a:ext cx="7810500" cy="320992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69644" name="Picture 12" descr="http://study.com/cimages/multimages/16/Cell_membrane_1a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80329" y="1143001"/>
            <a:ext cx="8793814" cy="4983163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982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9286" y="1143000"/>
            <a:ext cx="8229600" cy="639762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b="1" dirty="0"/>
              <a:t>Fluid mosaic model </a:t>
            </a:r>
            <a:r>
              <a:rPr lang="en-US" sz="2000" dirty="0">
                <a:latin typeface="Arial" charset="0"/>
                <a:ea typeface="ＭＳ Ｐゴシック" pitchFamily="16" charset="-128"/>
              </a:rPr>
              <a:t>Singer and Nicolson 1972</a:t>
            </a:r>
            <a:br>
              <a:rPr lang="en-US" sz="2000" dirty="0">
                <a:latin typeface="Arial" charset="0"/>
                <a:ea typeface="ＭＳ Ｐゴシック" pitchFamily="16" charset="-128"/>
              </a:rPr>
            </a:b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4986" y="2286000"/>
            <a:ext cx="8875414" cy="2590800"/>
          </a:xfrm>
        </p:spPr>
        <p:txBody>
          <a:bodyPr>
            <a:normAutofit/>
          </a:bodyPr>
          <a:lstStyle/>
          <a:p>
            <a:r>
              <a:rPr lang="en-US" sz="2800" dirty="0"/>
              <a:t>Describes the plasma membrane of animal cells</a:t>
            </a:r>
          </a:p>
          <a:p>
            <a:r>
              <a:rPr lang="en-US" sz="2800" dirty="0"/>
              <a:t>Plasma membrane has two layers (</a:t>
            </a:r>
            <a:r>
              <a:rPr lang="en-US" sz="2800" i="1" dirty="0"/>
              <a:t>bi-layer</a:t>
            </a:r>
            <a:r>
              <a:rPr lang="en-US" sz="2800" dirty="0"/>
              <a:t>)</a:t>
            </a:r>
          </a:p>
          <a:p>
            <a:r>
              <a:rPr lang="en-US" sz="2800" dirty="0"/>
              <a:t>Bi-layer is made by phospholipids (fats with </a:t>
            </a:r>
            <a:r>
              <a:rPr lang="en-US" sz="2800" dirty="0" smtClean="0"/>
              <a:t>phosphorous) 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24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595313"/>
            <a:ext cx="8534400" cy="2757488"/>
          </a:xfrm>
        </p:spPr>
        <p:txBody>
          <a:bodyPr>
            <a:normAutofit/>
          </a:bodyPr>
          <a:lstStyle/>
          <a:p>
            <a:r>
              <a:rPr lang="en-US" sz="2800" dirty="0"/>
              <a:t>Phospholipid molecule has a head that is attracted to water (</a:t>
            </a:r>
            <a:r>
              <a:rPr lang="en-US" sz="2800" i="1" dirty="0"/>
              <a:t>hydrophilic)</a:t>
            </a:r>
          </a:p>
          <a:p>
            <a:r>
              <a:rPr lang="en-US" sz="2800" dirty="0"/>
              <a:t>A tail that repels water (</a:t>
            </a:r>
            <a:r>
              <a:rPr lang="en-US" sz="2800" i="1" dirty="0"/>
              <a:t>hydrophobic)</a:t>
            </a:r>
          </a:p>
          <a:p>
            <a:r>
              <a:rPr lang="en-US" sz="2800" dirty="0"/>
              <a:t>Hydrophilic heads </a:t>
            </a:r>
            <a:r>
              <a:rPr lang="en-US" sz="2800" dirty="0" smtClean="0"/>
              <a:t>pointed </a:t>
            </a:r>
            <a:r>
              <a:rPr lang="en-US" sz="2800" dirty="0"/>
              <a:t>toward the outside; </a:t>
            </a:r>
          </a:p>
          <a:p>
            <a:r>
              <a:rPr lang="en-US" sz="2800" dirty="0"/>
              <a:t>The hydrophobic tails form the inside of the bilayer.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2706" name="Picture 2" descr="http://unsig11cellmembrane.wikispaces.com/file/view/PhospholipidDiagram1.jpg/164811335/PhospholipidDiagram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371174" y="3886200"/>
            <a:ext cx="7296827" cy="2971800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853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4780" y="934085"/>
            <a:ext cx="8521574" cy="1739900"/>
          </a:xfrm>
        </p:spPr>
        <p:txBody>
          <a:bodyPr>
            <a:normAutofit/>
          </a:bodyPr>
          <a:lstStyle/>
          <a:p>
            <a:r>
              <a:rPr lang="en-US" sz="2800" dirty="0"/>
              <a:t>Substances such as proteins &amp; cholesterol </a:t>
            </a:r>
            <a:r>
              <a:rPr lang="en-US" sz="2800" dirty="0" smtClean="0"/>
              <a:t>are embedded </a:t>
            </a:r>
            <a:r>
              <a:rPr lang="en-US" sz="2800" dirty="0"/>
              <a:t>in the bilayer, give the membrane a </a:t>
            </a:r>
            <a:r>
              <a:rPr lang="en-US" sz="2800" b="1" dirty="0">
                <a:solidFill>
                  <a:srgbClr val="FF0000"/>
                </a:solidFill>
              </a:rPr>
              <a:t>mosaic</a:t>
            </a:r>
            <a:r>
              <a:rPr lang="en-US" sz="2800" dirty="0"/>
              <a:t> look.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3730" name="Picture 2" descr="http://thekingscollege.wa.edu.au/wp-content/uploads/2015/02/cm-project-1-mosaic-aquarium-10-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94027" y="2983230"/>
            <a:ext cx="4191501" cy="2743200"/>
          </a:xfrm>
          <a:prstGeom prst="rect">
            <a:avLst/>
          </a:prstGeom>
          <a:noFill/>
        </p:spPr>
      </p:pic>
      <p:pic>
        <p:nvPicPr>
          <p:cNvPr id="73732" name="Picture 4" descr="https://dr282zn36sxxg.cloudfront.net/datastreams/f-d%3A0e30aef5ab4fc9c61010cd3d1dacfbea793ad55ecfee3caa6676f7b0%2BIMAGE%2BIMAGE.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349497" y="2971800"/>
            <a:ext cx="4191000" cy="2766060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83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133600" y="1371600"/>
            <a:ext cx="8686800" cy="3505200"/>
          </a:xfrm>
        </p:spPr>
        <p:txBody>
          <a:bodyPr>
            <a:normAutofit lnSpcReduction="10000"/>
          </a:bodyPr>
          <a:lstStyle/>
          <a:p>
            <a:pPr>
              <a:lnSpc>
                <a:spcPct val="96000"/>
              </a:lnSpc>
              <a:spcBef>
                <a:spcPts val="600"/>
              </a:spcBef>
              <a:buNone/>
            </a:pPr>
            <a:r>
              <a:rPr lang="en-US" sz="2800" b="1" dirty="0">
                <a:solidFill>
                  <a:schemeClr val="accent3">
                    <a:lumMod val="75000"/>
                  </a:schemeClr>
                </a:solidFill>
              </a:rPr>
              <a:t>Freeze-fracture studies of the plasma membrane</a:t>
            </a:r>
          </a:p>
          <a:p>
            <a:pPr lvl="1">
              <a:lnSpc>
                <a:spcPct val="96000"/>
              </a:lnSpc>
              <a:spcBef>
                <a:spcPts val="600"/>
              </a:spcBef>
              <a:buNone/>
            </a:pPr>
            <a:r>
              <a:rPr lang="en-US" sz="2000" dirty="0"/>
              <a:t>	</a:t>
            </a:r>
          </a:p>
          <a:p>
            <a:pPr>
              <a:lnSpc>
                <a:spcPct val="96000"/>
              </a:lnSpc>
              <a:spcBef>
                <a:spcPts val="600"/>
              </a:spcBef>
            </a:pPr>
            <a:r>
              <a:rPr lang="en-US" sz="2800" dirty="0"/>
              <a:t>Freeze the cell</a:t>
            </a:r>
          </a:p>
          <a:p>
            <a:pPr>
              <a:lnSpc>
                <a:spcPct val="96000"/>
              </a:lnSpc>
              <a:spcBef>
                <a:spcPts val="600"/>
              </a:spcBef>
            </a:pPr>
            <a:r>
              <a:rPr lang="en-US" sz="2800" dirty="0"/>
              <a:t>Frozen membrane split along the middle of the phospholipid bilayer using a knife</a:t>
            </a:r>
          </a:p>
          <a:p>
            <a:pPr>
              <a:lnSpc>
                <a:spcPct val="96000"/>
              </a:lnSpc>
              <a:spcBef>
                <a:spcPts val="600"/>
              </a:spcBef>
            </a:pPr>
            <a:r>
              <a:rPr lang="en-US" sz="2800" dirty="0"/>
              <a:t>Imaged by EM</a:t>
            </a:r>
          </a:p>
          <a:p>
            <a:pPr>
              <a:lnSpc>
                <a:spcPct val="96000"/>
              </a:lnSpc>
              <a:spcBef>
                <a:spcPts val="600"/>
              </a:spcBef>
            </a:pPr>
            <a:endParaRPr lang="en-US" sz="2400" dirty="0"/>
          </a:p>
          <a:p>
            <a:pPr>
              <a:lnSpc>
                <a:spcPct val="96000"/>
              </a:lnSpc>
              <a:spcBef>
                <a:spcPts val="600"/>
              </a:spcBef>
              <a:buNone/>
            </a:pPr>
            <a:r>
              <a:rPr lang="en-US" sz="2000" dirty="0"/>
              <a:t>	</a:t>
            </a:r>
            <a:endParaRPr 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899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209800" y="381001"/>
            <a:ext cx="8154988" cy="5755659"/>
          </a:xfrm>
          <a:prstGeom prst="rect">
            <a:avLst/>
          </a:prstGeom>
          <a:noFill/>
        </p:spPr>
      </p:pic>
      <p:sp>
        <p:nvSpPr>
          <p:cNvPr id="1945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676400" y="0"/>
            <a:ext cx="1981200" cy="304800"/>
          </a:xfrm>
          <a:noFill/>
          <a:ln/>
        </p:spPr>
        <p:txBody>
          <a:bodyPr/>
          <a:lstStyle/>
          <a:p>
            <a:r>
              <a:rPr lang="en-US" sz="1200"/>
              <a:t>LE 7-4</a:t>
            </a: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5232401" y="2201863"/>
            <a:ext cx="695325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b="1">
                <a:solidFill>
                  <a:prstClr val="black"/>
                </a:solidFill>
                <a:latin typeface="Arial" charset="0"/>
              </a:rPr>
              <a:t>Knife</a:t>
            </a:r>
            <a:endParaRPr lang="en-US" b="1">
              <a:solidFill>
                <a:prstClr val="black"/>
              </a:solidFill>
            </a:endParaRPr>
          </a:p>
        </p:txBody>
      </p:sp>
      <p:sp>
        <p:nvSpPr>
          <p:cNvPr id="19461" name="Text Box 5"/>
          <p:cNvSpPr txBox="1">
            <a:spLocks noChangeArrowheads="1"/>
          </p:cNvSpPr>
          <p:nvPr/>
        </p:nvSpPr>
        <p:spPr bwMode="auto">
          <a:xfrm>
            <a:off x="7579519" y="5743672"/>
            <a:ext cx="2290763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b="1" dirty="0">
                <a:solidFill>
                  <a:prstClr val="black"/>
                </a:solidFill>
                <a:latin typeface="Arial" charset="0"/>
              </a:rPr>
              <a:t>Cytoplasmic layer</a:t>
            </a:r>
            <a:endParaRPr lang="en-US" b="1" dirty="0">
              <a:solidFill>
                <a:prstClr val="black"/>
              </a:solidFill>
            </a:endParaRPr>
          </a:p>
        </p:txBody>
      </p:sp>
      <p:sp>
        <p:nvSpPr>
          <p:cNvPr id="19462" name="Text Box 6"/>
          <p:cNvSpPr txBox="1">
            <a:spLocks noChangeArrowheads="1"/>
          </p:cNvSpPr>
          <p:nvPr/>
        </p:nvSpPr>
        <p:spPr bwMode="auto">
          <a:xfrm>
            <a:off x="3376346" y="5720288"/>
            <a:ext cx="2224087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b="1" dirty="0">
                <a:solidFill>
                  <a:prstClr val="black"/>
                </a:solidFill>
                <a:latin typeface="Arial" charset="0"/>
              </a:rPr>
              <a:t>Extracellular layer</a:t>
            </a:r>
            <a:endParaRPr lang="en-US" b="1" dirty="0">
              <a:solidFill>
                <a:prstClr val="black"/>
              </a:solidFill>
            </a:endParaRPr>
          </a:p>
        </p:txBody>
      </p:sp>
      <p:sp>
        <p:nvSpPr>
          <p:cNvPr id="19463" name="Text Box 7"/>
          <p:cNvSpPr txBox="1">
            <a:spLocks noChangeArrowheads="1"/>
          </p:cNvSpPr>
          <p:nvPr/>
        </p:nvSpPr>
        <p:spPr bwMode="auto">
          <a:xfrm>
            <a:off x="6864350" y="3578226"/>
            <a:ext cx="1411288" cy="588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b="1">
                <a:solidFill>
                  <a:prstClr val="black"/>
                </a:solidFill>
                <a:latin typeface="Arial" charset="0"/>
              </a:rPr>
              <a:t>Cytoplasmic </a:t>
            </a:r>
          </a:p>
          <a:p>
            <a:pPr marL="457200" indent="-457200"/>
            <a:r>
              <a:rPr lang="en-US" b="1">
                <a:solidFill>
                  <a:prstClr val="black"/>
                </a:solidFill>
                <a:latin typeface="Arial" charset="0"/>
              </a:rPr>
              <a:t>layer</a:t>
            </a:r>
            <a:endParaRPr lang="en-US" b="1">
              <a:solidFill>
                <a:prstClr val="black"/>
              </a:solidFill>
            </a:endParaRPr>
          </a:p>
        </p:txBody>
      </p:sp>
      <p:sp>
        <p:nvSpPr>
          <p:cNvPr id="19464" name="Text Box 8"/>
          <p:cNvSpPr txBox="1">
            <a:spLocks noChangeArrowheads="1"/>
          </p:cNvSpPr>
          <p:nvPr/>
        </p:nvSpPr>
        <p:spPr bwMode="auto">
          <a:xfrm>
            <a:off x="4468814" y="3578226"/>
            <a:ext cx="1411287" cy="588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b="1">
                <a:solidFill>
                  <a:prstClr val="black"/>
                </a:solidFill>
                <a:latin typeface="Arial" charset="0"/>
              </a:rPr>
              <a:t>Plasma</a:t>
            </a:r>
          </a:p>
          <a:p>
            <a:pPr marL="457200" indent="-457200"/>
            <a:r>
              <a:rPr lang="en-US" b="1">
                <a:solidFill>
                  <a:prstClr val="black"/>
                </a:solidFill>
                <a:latin typeface="Arial" charset="0"/>
              </a:rPr>
              <a:t>membrane</a:t>
            </a:r>
            <a:endParaRPr lang="en-US" b="1">
              <a:solidFill>
                <a:prstClr val="black"/>
              </a:solidFill>
            </a:endParaRPr>
          </a:p>
        </p:txBody>
      </p:sp>
      <p:sp>
        <p:nvSpPr>
          <p:cNvPr id="19465" name="Text Box 9"/>
          <p:cNvSpPr txBox="1">
            <a:spLocks noChangeArrowheads="1"/>
          </p:cNvSpPr>
          <p:nvPr/>
        </p:nvSpPr>
        <p:spPr bwMode="auto">
          <a:xfrm>
            <a:off x="6988176" y="454026"/>
            <a:ext cx="1736725" cy="739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b="1">
                <a:solidFill>
                  <a:prstClr val="black"/>
                </a:solidFill>
                <a:latin typeface="Arial" charset="0"/>
              </a:rPr>
              <a:t>Extracellular </a:t>
            </a:r>
          </a:p>
          <a:p>
            <a:pPr marL="457200" indent="-457200"/>
            <a:r>
              <a:rPr lang="en-US" b="1">
                <a:solidFill>
                  <a:prstClr val="black"/>
                </a:solidFill>
                <a:latin typeface="Arial" charset="0"/>
              </a:rPr>
              <a:t>layer</a:t>
            </a:r>
            <a:endParaRPr lang="en-US" b="1">
              <a:solidFill>
                <a:prstClr val="black"/>
              </a:solidFill>
            </a:endParaRPr>
          </a:p>
        </p:txBody>
      </p:sp>
      <p:sp>
        <p:nvSpPr>
          <p:cNvPr id="19466" name="Text Box 10"/>
          <p:cNvSpPr txBox="1">
            <a:spLocks noChangeArrowheads="1"/>
          </p:cNvSpPr>
          <p:nvPr/>
        </p:nvSpPr>
        <p:spPr bwMode="auto">
          <a:xfrm>
            <a:off x="9296400" y="2000251"/>
            <a:ext cx="990600" cy="271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b="1">
                <a:solidFill>
                  <a:prstClr val="black"/>
                </a:solidFill>
                <a:latin typeface="Arial" charset="0"/>
              </a:rPr>
              <a:t>Proteins</a:t>
            </a:r>
            <a:endParaRPr lang="en-US" b="1">
              <a:solidFill>
                <a:prstClr val="black"/>
              </a:solidFill>
            </a:endParaRPr>
          </a:p>
        </p:txBody>
      </p:sp>
      <p:sp>
        <p:nvSpPr>
          <p:cNvPr id="19467" name="Line 11"/>
          <p:cNvSpPr>
            <a:spLocks noChangeShapeType="1"/>
          </p:cNvSpPr>
          <p:nvPr/>
        </p:nvSpPr>
        <p:spPr bwMode="auto">
          <a:xfrm>
            <a:off x="5245100" y="1841500"/>
            <a:ext cx="285750" cy="3746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468" name="Line 12"/>
          <p:cNvSpPr>
            <a:spLocks noChangeShapeType="1"/>
          </p:cNvSpPr>
          <p:nvPr/>
        </p:nvSpPr>
        <p:spPr bwMode="auto">
          <a:xfrm>
            <a:off x="4673600" y="2444750"/>
            <a:ext cx="260350" cy="11493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469" name="Line 13"/>
          <p:cNvSpPr>
            <a:spLocks noChangeShapeType="1"/>
          </p:cNvSpPr>
          <p:nvPr/>
        </p:nvSpPr>
        <p:spPr bwMode="auto">
          <a:xfrm flipV="1">
            <a:off x="4933950" y="2749550"/>
            <a:ext cx="1397000" cy="8445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470" name="Line 14"/>
          <p:cNvSpPr>
            <a:spLocks noChangeShapeType="1"/>
          </p:cNvSpPr>
          <p:nvPr/>
        </p:nvSpPr>
        <p:spPr bwMode="auto">
          <a:xfrm flipV="1">
            <a:off x="7772400" y="3257550"/>
            <a:ext cx="59690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471" name="Line 15"/>
          <p:cNvSpPr>
            <a:spLocks noChangeShapeType="1"/>
          </p:cNvSpPr>
          <p:nvPr/>
        </p:nvSpPr>
        <p:spPr bwMode="auto">
          <a:xfrm flipV="1">
            <a:off x="9061450" y="2273300"/>
            <a:ext cx="704850" cy="3238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472" name="Line 16"/>
          <p:cNvSpPr>
            <a:spLocks noChangeShapeType="1"/>
          </p:cNvSpPr>
          <p:nvPr/>
        </p:nvSpPr>
        <p:spPr bwMode="auto">
          <a:xfrm>
            <a:off x="9328150" y="1206500"/>
            <a:ext cx="444500" cy="800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473" name="Line 17"/>
          <p:cNvSpPr>
            <a:spLocks noChangeShapeType="1"/>
          </p:cNvSpPr>
          <p:nvPr/>
        </p:nvSpPr>
        <p:spPr bwMode="auto">
          <a:xfrm>
            <a:off x="7569200" y="914400"/>
            <a:ext cx="787400" cy="5524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615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19201"/>
            <a:ext cx="82296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Phospholipids move laterally within the bilayer</a:t>
            </a:r>
          </a:p>
          <a:p>
            <a:r>
              <a:rPr lang="en-US" sz="2800" dirty="0"/>
              <a:t>Some membrane proteins also drift laterally</a:t>
            </a:r>
          </a:p>
          <a:p>
            <a:r>
              <a:rPr lang="en-US" sz="2800" dirty="0"/>
              <a:t>Rarely does a phospholipid flip-flop transversely across the membrane</a:t>
            </a:r>
          </a:p>
          <a:p>
            <a:r>
              <a:rPr lang="en-US" sz="2800" dirty="0"/>
              <a:t>That’s why the plasma membrane is described using the </a:t>
            </a:r>
            <a:r>
              <a:rPr lang="en-US" sz="2800" b="1" i="1" dirty="0">
                <a:solidFill>
                  <a:srgbClr val="FF0000"/>
                </a:solidFill>
              </a:rPr>
              <a:t>fluid</a:t>
            </a:r>
            <a:r>
              <a:rPr lang="en-US" sz="2800" b="1" dirty="0">
                <a:solidFill>
                  <a:srgbClr val="FF0000"/>
                </a:solidFill>
              </a:rPr>
              <a:t>-mosaic</a:t>
            </a:r>
            <a:r>
              <a:rPr lang="en-US" sz="2800" dirty="0"/>
              <a:t> model.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6810" y="4114801"/>
            <a:ext cx="3706197" cy="242411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395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827214" y="1282700"/>
            <a:ext cx="8535987" cy="4292600"/>
          </a:xfrm>
          <a:prstGeom prst="rect">
            <a:avLst/>
          </a:prstGeom>
          <a:noFill/>
        </p:spPr>
      </p:pic>
      <p:sp>
        <p:nvSpPr>
          <p:cNvPr id="2355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676400" y="0"/>
            <a:ext cx="1981200" cy="304800"/>
          </a:xfrm>
          <a:noFill/>
          <a:ln/>
        </p:spPr>
        <p:txBody>
          <a:bodyPr/>
          <a:lstStyle/>
          <a:p>
            <a:r>
              <a:rPr lang="en-US" sz="1200"/>
              <a:t>LE 7-5a</a:t>
            </a:r>
          </a:p>
        </p:txBody>
      </p:sp>
      <p:sp>
        <p:nvSpPr>
          <p:cNvPr id="23556" name="Text Box 4"/>
          <p:cNvSpPr txBox="1">
            <a:spLocks noChangeArrowheads="1"/>
          </p:cNvSpPr>
          <p:nvPr/>
        </p:nvSpPr>
        <p:spPr bwMode="auto">
          <a:xfrm>
            <a:off x="3079751" y="4135439"/>
            <a:ext cx="3814763" cy="769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sz="2300" b="1">
                <a:solidFill>
                  <a:prstClr val="black"/>
                </a:solidFill>
                <a:latin typeface="Arial" charset="0"/>
              </a:rPr>
              <a:t>Lateral movement</a:t>
            </a:r>
          </a:p>
          <a:p>
            <a:pPr marL="457200" indent="-457200"/>
            <a:r>
              <a:rPr lang="en-US" sz="2300" b="1">
                <a:solidFill>
                  <a:prstClr val="black"/>
                </a:solidFill>
                <a:latin typeface="Arial" charset="0"/>
              </a:rPr>
              <a:t>(~10</a:t>
            </a:r>
            <a:r>
              <a:rPr lang="en-US" sz="2300" b="1" baseline="30000">
                <a:solidFill>
                  <a:prstClr val="black"/>
                </a:solidFill>
                <a:latin typeface="Arial" charset="0"/>
              </a:rPr>
              <a:t>7</a:t>
            </a:r>
            <a:r>
              <a:rPr lang="en-US" sz="2300" b="1">
                <a:solidFill>
                  <a:prstClr val="black"/>
                </a:solidFill>
                <a:latin typeface="Arial" charset="0"/>
              </a:rPr>
              <a:t> times per second)</a:t>
            </a:r>
            <a:endParaRPr lang="en-US" sz="2300" b="1">
              <a:solidFill>
                <a:prstClr val="black"/>
              </a:solidFill>
            </a:endParaRPr>
          </a:p>
        </p:txBody>
      </p:sp>
      <p:sp>
        <p:nvSpPr>
          <p:cNvPr id="23557" name="Text Box 5"/>
          <p:cNvSpPr txBox="1">
            <a:spLocks noChangeArrowheads="1"/>
          </p:cNvSpPr>
          <p:nvPr/>
        </p:nvSpPr>
        <p:spPr bwMode="auto">
          <a:xfrm>
            <a:off x="6823076" y="4141788"/>
            <a:ext cx="2989263" cy="817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sz="2300" b="1">
                <a:solidFill>
                  <a:prstClr val="black"/>
                </a:solidFill>
                <a:latin typeface="Arial" charset="0"/>
              </a:rPr>
              <a:t>Flip-flop</a:t>
            </a:r>
          </a:p>
          <a:p>
            <a:pPr marL="457200" indent="-457200"/>
            <a:r>
              <a:rPr lang="en-US" sz="2300" b="1">
                <a:solidFill>
                  <a:prstClr val="black"/>
                </a:solidFill>
                <a:latin typeface="Arial" charset="0"/>
              </a:rPr>
              <a:t>(~ once per month)</a:t>
            </a:r>
            <a:endParaRPr lang="en-US" sz="2300" b="1">
              <a:solidFill>
                <a:prstClr val="black"/>
              </a:solidFill>
            </a:endParaRPr>
          </a:p>
        </p:txBody>
      </p:sp>
      <p:sp>
        <p:nvSpPr>
          <p:cNvPr id="23558" name="Text Box 6"/>
          <p:cNvSpPr txBox="1">
            <a:spLocks noChangeArrowheads="1"/>
          </p:cNvSpPr>
          <p:nvPr/>
        </p:nvSpPr>
        <p:spPr bwMode="auto">
          <a:xfrm>
            <a:off x="2439989" y="5026026"/>
            <a:ext cx="4535487" cy="436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 marL="457200" indent="-457200"/>
            <a:r>
              <a:rPr lang="en-US" sz="2300" b="1">
                <a:solidFill>
                  <a:prstClr val="black"/>
                </a:solidFill>
                <a:latin typeface="Arial" charset="0"/>
              </a:rPr>
              <a:t>Movement of phospholipids</a:t>
            </a:r>
            <a:endParaRPr lang="en-US" sz="2300" b="1">
              <a:solidFill>
                <a:prstClr val="black"/>
              </a:solidFill>
            </a:endParaRPr>
          </a:p>
        </p:txBody>
      </p:sp>
      <p:sp>
        <p:nvSpPr>
          <p:cNvPr id="23559" name="Line 7"/>
          <p:cNvSpPr>
            <a:spLocks noChangeShapeType="1"/>
          </p:cNvSpPr>
          <p:nvPr/>
        </p:nvSpPr>
        <p:spPr bwMode="auto">
          <a:xfrm flipH="1">
            <a:off x="4044950" y="2997200"/>
            <a:ext cx="685800" cy="11874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3560" name="Line 8"/>
          <p:cNvSpPr>
            <a:spLocks noChangeShapeType="1"/>
          </p:cNvSpPr>
          <p:nvPr/>
        </p:nvSpPr>
        <p:spPr bwMode="auto">
          <a:xfrm flipH="1">
            <a:off x="7931150" y="3530600"/>
            <a:ext cx="177800" cy="635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826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3680" y="533401"/>
            <a:ext cx="8534400" cy="4525963"/>
          </a:xfrm>
        </p:spPr>
        <p:txBody>
          <a:bodyPr>
            <a:normAutofit/>
          </a:bodyPr>
          <a:lstStyle/>
          <a:p>
            <a:r>
              <a:rPr lang="en-US" sz="2800" b="1" dirty="0"/>
              <a:t>The molecules in the plasma membrane….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</a:t>
            </a:r>
            <a:r>
              <a:rPr lang="en-US" dirty="0" smtClean="0"/>
              <a:t>he cholesterol makes membrane more stable and prevents it from solidifying when body temperature is low.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Carbohydrate chains are specific to every person, and supply characteristics such as blood type.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5778" name="Picture 2" descr="http://science-tuition.co.uk/wp-content/uploads/2013/11/plasma_membrane_labeled.jpg"/>
          <p:cNvPicPr>
            <a:picLocks noChangeAspect="1" noChangeArrowheads="1"/>
          </p:cNvPicPr>
          <p:nvPr/>
        </p:nvPicPr>
        <p:blipFill>
          <a:blip r:embed="rId4" cstate="print"/>
          <a:srcRect t="30802"/>
          <a:stretch>
            <a:fillRect/>
          </a:stretch>
        </p:blipFill>
        <p:spPr bwMode="auto">
          <a:xfrm>
            <a:off x="5695950" y="3614627"/>
            <a:ext cx="4762500" cy="3124200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11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693738"/>
            <a:ext cx="2590800" cy="792162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>
                <a:solidFill>
                  <a:srgbClr val="C00000"/>
                </a:solidFill>
              </a:rPr>
              <a:t>Functions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7400" y="1524000"/>
            <a:ext cx="8991600" cy="4191000"/>
          </a:xfrm>
        </p:spPr>
        <p:txBody>
          <a:bodyPr>
            <a:normAutofit/>
          </a:bodyPr>
          <a:lstStyle/>
          <a:p>
            <a:r>
              <a:rPr lang="en-US" sz="2400" dirty="0"/>
              <a:t>Physically </a:t>
            </a:r>
            <a:r>
              <a:rPr lang="en-US" sz="2400" dirty="0" smtClean="0"/>
              <a:t>separate </a:t>
            </a:r>
            <a:r>
              <a:rPr lang="en-US" sz="2400" dirty="0"/>
              <a:t>the intracellular components from the extracellular environment.</a:t>
            </a:r>
          </a:p>
          <a:p>
            <a:r>
              <a:rPr lang="en-US" sz="2400" dirty="0"/>
              <a:t>Provides a mechanical support to the cell. </a:t>
            </a:r>
          </a:p>
          <a:p>
            <a:r>
              <a:rPr lang="en-US" sz="2400" dirty="0"/>
              <a:t>Selective permeability </a:t>
            </a:r>
          </a:p>
          <a:p>
            <a:r>
              <a:rPr lang="en-US" sz="2400" dirty="0"/>
              <a:t>Facilitate transport of materials </a:t>
            </a:r>
          </a:p>
          <a:p>
            <a:r>
              <a:rPr lang="en-US" sz="2400" dirty="0"/>
              <a:t>The movement of substances can be either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"passive“ (without cellular energy), or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"active“ (requiring energy)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44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3279" y="2133600"/>
            <a:ext cx="5181600" cy="76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C00000"/>
                </a:solidFill>
              </a:rPr>
              <a:t>Cellular Organelles &amp; Functions </a:t>
            </a:r>
          </a:p>
          <a:p>
            <a:pPr marL="0" indent="0">
              <a:buNone/>
            </a:pP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65419" y="3624150"/>
            <a:ext cx="91219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</a:rPr>
              <a:t>Please watch the short video on cell structure </a:t>
            </a:r>
            <a:r>
              <a:rPr lang="en-US" sz="2400" dirty="0">
                <a:solidFill>
                  <a:prstClr val="black"/>
                </a:solidFill>
              </a:rPr>
              <a:t>and </a:t>
            </a:r>
            <a:r>
              <a:rPr lang="en-US" sz="2400" dirty="0" smtClean="0">
                <a:solidFill>
                  <a:prstClr val="black"/>
                </a:solidFill>
              </a:rPr>
              <a:t>functions</a:t>
            </a:r>
            <a:endParaRPr lang="en-US" sz="2400" dirty="0">
              <a:solidFill>
                <a:prstClr val="black"/>
              </a:solidFill>
            </a:endParaRPr>
          </a:p>
          <a:p>
            <a:endParaRPr lang="en-US" sz="2400" dirty="0" smtClean="0">
              <a:solidFill>
                <a:prstClr val="black"/>
              </a:solidFill>
              <a:hlinkClick r:id="rId5"/>
            </a:endParaRPr>
          </a:p>
          <a:p>
            <a:r>
              <a:rPr lang="en-US" sz="2400" dirty="0" smtClean="0">
                <a:solidFill>
                  <a:prstClr val="black"/>
                </a:solidFill>
                <a:hlinkClick r:id="rId5"/>
              </a:rPr>
              <a:t>https</a:t>
            </a:r>
            <a:r>
              <a:rPr lang="en-US" sz="2400" dirty="0">
                <a:solidFill>
                  <a:prstClr val="black"/>
                </a:solidFill>
                <a:hlinkClick r:id="rId5"/>
              </a:rPr>
              <a:t>://www.youtube.com/watch?v=HBvfBB_oSTc</a:t>
            </a:r>
            <a:endParaRPr lang="en-US" sz="2400" dirty="0">
              <a:solidFill>
                <a:prstClr val="black"/>
              </a:solidFill>
            </a:endParaRPr>
          </a:p>
          <a:p>
            <a:endParaRPr lang="en-US" sz="2400" dirty="0">
              <a:solidFill>
                <a:prstClr val="black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427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0228" y="1524000"/>
            <a:ext cx="8991600" cy="6629400"/>
          </a:xfrm>
        </p:spPr>
        <p:txBody>
          <a:bodyPr>
            <a:normAutofit/>
          </a:bodyPr>
          <a:lstStyle/>
          <a:p>
            <a:pPr lvl="1">
              <a:spcBef>
                <a:spcPts val="0"/>
              </a:spcBef>
            </a:pPr>
            <a:r>
              <a:rPr lang="en-US" sz="2400" b="1" dirty="0"/>
              <a:t>Passive osmosis and diffusion</a:t>
            </a:r>
            <a:r>
              <a:rPr lang="en-US" sz="2400" dirty="0"/>
              <a:t>: small molecules, ions such as CO</a:t>
            </a:r>
            <a:r>
              <a:rPr lang="en-US" sz="2400" baseline="-25000" dirty="0"/>
              <a:t>2</a:t>
            </a:r>
            <a:r>
              <a:rPr lang="en-US" sz="2400" dirty="0"/>
              <a:t>  oxygen O</a:t>
            </a:r>
            <a:r>
              <a:rPr lang="en-US" sz="2400" baseline="-25000" dirty="0"/>
              <a:t>2</a:t>
            </a:r>
          </a:p>
          <a:p>
            <a:pPr lvl="1">
              <a:spcBef>
                <a:spcPts val="0"/>
              </a:spcBef>
              <a:buNone/>
            </a:pPr>
            <a:endParaRPr lang="en-US" sz="2400" dirty="0"/>
          </a:p>
          <a:p>
            <a:pPr lvl="1"/>
            <a:r>
              <a:rPr lang="en-US" sz="2400" b="1" dirty="0"/>
              <a:t>Transmembrane protein channels and transporters </a:t>
            </a:r>
            <a:r>
              <a:rPr lang="en-US" sz="2400" dirty="0"/>
              <a:t>: Nutrients, such as sugars or amino acids</a:t>
            </a:r>
          </a:p>
          <a:p>
            <a:pPr lvl="1">
              <a:buNone/>
            </a:pPr>
            <a:endParaRPr lang="en-US" sz="2400" dirty="0"/>
          </a:p>
          <a:p>
            <a:pPr lvl="1"/>
            <a:r>
              <a:rPr lang="en-US" sz="2400" b="1" dirty="0"/>
              <a:t>Endocytosis</a:t>
            </a:r>
            <a:r>
              <a:rPr lang="en-US" sz="2400" dirty="0"/>
              <a:t>: cells absorb molecules by engulfing them</a:t>
            </a:r>
          </a:p>
          <a:p>
            <a:pPr lvl="1">
              <a:buNone/>
            </a:pPr>
            <a:endParaRPr lang="en-US" sz="2400" dirty="0"/>
          </a:p>
          <a:p>
            <a:pPr lvl="1"/>
            <a:r>
              <a:rPr lang="en-US" sz="2400" b="1" dirty="0"/>
              <a:t>Exocytosis</a:t>
            </a:r>
            <a:r>
              <a:rPr lang="en-US" sz="2400" dirty="0"/>
              <a:t> :membrane of a vesicle can be fused with the plasma membrane, extruding its contents to the surrounding medium.</a:t>
            </a:r>
          </a:p>
          <a:p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09800" y="685801"/>
            <a:ext cx="40258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9BBB59">
                    <a:lumMod val="75000"/>
                  </a:srgbClr>
                </a:solidFill>
              </a:rPr>
              <a:t>Transport mechanisms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65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402032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C00000"/>
                </a:solidFill>
              </a:rPr>
              <a:t>3. Nucleus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218" name="Picture 2" descr="http://www.mthira.vic.edu.au/Science/Animal/images/Nucleus.jpg"/>
          <p:cNvPicPr>
            <a:picLocks noChangeAspect="1" noChangeArrowheads="1"/>
          </p:cNvPicPr>
          <p:nvPr/>
        </p:nvPicPr>
        <p:blipFill>
          <a:blip r:embed="rId4" cstate="print"/>
          <a:srcRect t="11428"/>
          <a:stretch>
            <a:fillRect/>
          </a:stretch>
        </p:blipFill>
        <p:spPr bwMode="auto">
          <a:xfrm>
            <a:off x="2662474" y="1575966"/>
            <a:ext cx="6867053" cy="4561685"/>
          </a:xfrm>
          <a:prstGeom prst="rect">
            <a:avLst/>
          </a:prstGeom>
          <a:noFill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209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447801"/>
            <a:ext cx="82296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Membrane-enclosed organelle found in eukaryotic cells</a:t>
            </a:r>
          </a:p>
          <a:p>
            <a:r>
              <a:rPr lang="en-US" sz="2800" dirty="0"/>
              <a:t>Generally found in the central region of the cell (in animal cells)</a:t>
            </a:r>
          </a:p>
          <a:p>
            <a:r>
              <a:rPr lang="en-US" sz="2800" dirty="0"/>
              <a:t>Roughly spherically shaped</a:t>
            </a:r>
          </a:p>
          <a:p>
            <a:r>
              <a:rPr lang="en-US" sz="2800" dirty="0"/>
              <a:t>Largest and most easily seen organelle</a:t>
            </a:r>
          </a:p>
          <a:p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991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Content Placeholder 6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8"/>
          <a:stretch>
            <a:fillRect/>
          </a:stretch>
        </p:blipFill>
        <p:spPr>
          <a:xfrm>
            <a:off x="3200401" y="467216"/>
            <a:ext cx="5669491" cy="4117402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828800" y="4648200"/>
            <a:ext cx="8839200" cy="220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prstClr val="black"/>
                </a:solidFill>
              </a:rPr>
              <a:t>Largest structure present inside the nucleus</a:t>
            </a:r>
          </a:p>
          <a:p>
            <a:r>
              <a:rPr lang="en-US" sz="2400" dirty="0">
                <a:solidFill>
                  <a:prstClr val="black"/>
                </a:solidFill>
              </a:rPr>
              <a:t>Dark staining zone in the center of nucleus, where intensive synthesis of ribosomal RNA takes place</a:t>
            </a:r>
          </a:p>
          <a:p>
            <a:r>
              <a:rPr lang="en-US" sz="2400" dirty="0">
                <a:solidFill>
                  <a:prstClr val="black"/>
                </a:solidFill>
              </a:rPr>
              <a:t>Main components are RNA, DNA, and proteins</a:t>
            </a:r>
          </a:p>
          <a:p>
            <a:endParaRPr lang="en-US" sz="2400" dirty="0">
              <a:solidFill>
                <a:prstClr val="black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43800" y="2514601"/>
            <a:ext cx="36968" cy="11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867400" y="2971800"/>
            <a:ext cx="228600" cy="1752600"/>
          </a:xfrm>
          <a:prstGeom prst="straightConnector1">
            <a:avLst/>
          </a:prstGeom>
          <a:ln w="698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9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C00000"/>
                </a:solidFill>
              </a:rPr>
              <a:t>4. Mitochondria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50" name="Picture 2" descr="http://sciencelearn.org.nz/var/sciencelearn/storage/images/contexts/digestion-chemistry/sci-media/images/cell-featuring-mitochondria/492445-1-eng-NZ/Cell-featuring-mitochondria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19400" y="1395759"/>
            <a:ext cx="6838950" cy="4559300"/>
          </a:xfrm>
          <a:prstGeom prst="rect">
            <a:avLst/>
          </a:prstGeom>
          <a:noFill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268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1600200"/>
            <a:ext cx="8686800" cy="3505200"/>
          </a:xfrm>
        </p:spPr>
        <p:txBody>
          <a:bodyPr>
            <a:normAutofit/>
          </a:bodyPr>
          <a:lstStyle/>
          <a:p>
            <a:r>
              <a:rPr lang="en-US" sz="2800" dirty="0"/>
              <a:t>Double membrane</a:t>
            </a:r>
          </a:p>
          <a:p>
            <a:r>
              <a:rPr lang="en-US" sz="2800" dirty="0"/>
              <a:t>Inner membrane is folded in to cristae</a:t>
            </a:r>
          </a:p>
          <a:p>
            <a:r>
              <a:rPr lang="en-US" sz="2800" dirty="0"/>
              <a:t>“The power house of the cell“…….generates ATP.</a:t>
            </a:r>
          </a:p>
          <a:p>
            <a:r>
              <a:rPr lang="en-US" sz="2800" dirty="0"/>
              <a:t>ATP generates through citric acid cycle, or Krebs Cycle.</a:t>
            </a:r>
          </a:p>
          <a:p>
            <a:pPr lvl="2">
              <a:lnSpc>
                <a:spcPct val="80000"/>
              </a:lnSpc>
            </a:pPr>
            <a:r>
              <a:rPr lang="en-US" sz="2800" dirty="0">
                <a:ea typeface="ＭＳ Ｐゴシック" pitchFamily="-110" charset="-128"/>
              </a:rPr>
              <a:t>Food converted into energy (ATP)</a:t>
            </a:r>
          </a:p>
          <a:p>
            <a:pPr lvl="2">
              <a:lnSpc>
                <a:spcPct val="80000"/>
              </a:lnSpc>
            </a:pPr>
            <a:r>
              <a:rPr lang="en-US" sz="2800" dirty="0">
                <a:ea typeface="ＭＳ Ｐゴシック" pitchFamily="-110" charset="-128"/>
              </a:rPr>
              <a:t>Consumes Oxygen, produces CO</a:t>
            </a:r>
            <a:r>
              <a:rPr lang="en-US" sz="2800" baseline="-25000" dirty="0">
                <a:ea typeface="ＭＳ Ｐゴシック" pitchFamily="-110" charset="-128"/>
              </a:rPr>
              <a:t>2,</a:t>
            </a:r>
            <a:r>
              <a:rPr lang="en-US" sz="2800" dirty="0">
                <a:ea typeface="ＭＳ Ｐゴシック" pitchFamily="-110" charset="-128"/>
              </a:rPr>
              <a:t> water, energy</a:t>
            </a:r>
            <a:endParaRPr lang="en-US" sz="2800" baseline="-25000" dirty="0">
              <a:ea typeface="ＭＳ Ｐゴシック" pitchFamily="-110" charset="-128"/>
            </a:endParaRPr>
          </a:p>
          <a:p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53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>
          <a:xfrm>
            <a:off x="1905000" y="1295400"/>
            <a:ext cx="8686800" cy="5334000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lvl="2" indent="0">
              <a:buClr>
                <a:srgbClr val="1D156B"/>
              </a:buClr>
              <a:buNone/>
            </a:pPr>
            <a:r>
              <a:rPr lang="en-US" sz="2800" dirty="0"/>
              <a:t>Cellular respiration </a:t>
            </a:r>
            <a:r>
              <a:rPr lang="en-US" dirty="0" smtClean="0">
                <a:solidFill>
                  <a:srgbClr val="C00000"/>
                </a:solidFill>
              </a:rPr>
              <a:t>(Mitochondria)</a:t>
            </a:r>
          </a:p>
          <a:p>
            <a:pPr marL="914400" lvl="2" indent="0">
              <a:lnSpc>
                <a:spcPct val="70000"/>
              </a:lnSpc>
              <a:buNone/>
            </a:pPr>
            <a:r>
              <a:rPr lang="en-US" sz="2800" dirty="0"/>
              <a:t>Sugar + O</a:t>
            </a:r>
            <a:r>
              <a:rPr lang="en-US" sz="2800" baseline="-25000" dirty="0"/>
              <a:t>2 </a:t>
            </a:r>
            <a:r>
              <a:rPr lang="en-US" sz="2800" dirty="0">
                <a:sym typeface="Symbol" pitchFamily="48" charset="2"/>
              </a:rPr>
              <a:t></a:t>
            </a:r>
            <a:r>
              <a:rPr lang="en-US" sz="2800" dirty="0"/>
              <a:t> ATP</a:t>
            </a:r>
          </a:p>
          <a:p>
            <a:pPr marL="914400" lvl="2" indent="0">
              <a:lnSpc>
                <a:spcPct val="70000"/>
              </a:lnSpc>
              <a:buNone/>
            </a:pPr>
            <a:endParaRPr lang="en-US" sz="2800" dirty="0"/>
          </a:p>
          <a:p>
            <a:pPr marL="914400" lvl="2" indent="0">
              <a:lnSpc>
                <a:spcPct val="70000"/>
              </a:lnSpc>
              <a:buNone/>
            </a:pPr>
            <a:endParaRPr lang="en-US" sz="2800" dirty="0"/>
          </a:p>
          <a:p>
            <a:pPr marL="0" lvl="2" indent="0">
              <a:buNone/>
            </a:pPr>
            <a:r>
              <a:rPr lang="en-US" sz="2800" dirty="0"/>
              <a:t>Photosynthesis </a:t>
            </a:r>
            <a:r>
              <a:rPr lang="en-US" sz="2800" dirty="0">
                <a:solidFill>
                  <a:srgbClr val="C00000"/>
                </a:solidFill>
              </a:rPr>
              <a:t>(Chloroplasts)</a:t>
            </a:r>
          </a:p>
          <a:p>
            <a:pPr marL="914400" lvl="2" indent="0">
              <a:buNone/>
            </a:pPr>
            <a:r>
              <a:rPr lang="en-US" sz="2800" dirty="0"/>
              <a:t>Sunlight + CO</a:t>
            </a:r>
            <a:r>
              <a:rPr lang="en-US" sz="2800" baseline="-25000" dirty="0"/>
              <a:t>2</a:t>
            </a:r>
            <a:r>
              <a:rPr lang="en-US" sz="2800" dirty="0"/>
              <a:t> </a:t>
            </a:r>
            <a:r>
              <a:rPr lang="en-US" sz="2800" dirty="0">
                <a:sym typeface="Symbol" pitchFamily="48" charset="2"/>
              </a:rPr>
              <a:t></a:t>
            </a:r>
            <a:r>
              <a:rPr lang="en-US" sz="2800" dirty="0"/>
              <a:t> ATP + sugar</a:t>
            </a:r>
          </a:p>
          <a:p>
            <a:pPr marL="1371600" lvl="3" indent="0">
              <a:buNone/>
            </a:pPr>
            <a:r>
              <a:rPr lang="en-US" sz="2800" dirty="0"/>
              <a:t>ATP = active energy</a:t>
            </a:r>
          </a:p>
          <a:p>
            <a:pPr marL="1371600" lvl="3" indent="0">
              <a:buNone/>
            </a:pPr>
            <a:r>
              <a:rPr lang="en-US" sz="2800" dirty="0"/>
              <a:t>Sugar = stored energy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>
            <a:normAutofit/>
          </a:bodyPr>
          <a:lstStyle/>
          <a:p>
            <a:pPr algn="l" eaLnBrk="1" hangingPunct="1"/>
            <a:r>
              <a:rPr lang="en-US" sz="2800" b="1" dirty="0">
                <a:solidFill>
                  <a:srgbClr val="C00000"/>
                </a:solidFill>
              </a:rPr>
              <a:t>Plants make energy in two ways…….</a:t>
            </a:r>
          </a:p>
        </p:txBody>
      </p:sp>
      <p:pic>
        <p:nvPicPr>
          <p:cNvPr id="9" name="Picture 16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696201" y="3675857"/>
            <a:ext cx="1819275" cy="1144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5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3860526">
            <a:off x="7798858" y="1404147"/>
            <a:ext cx="1187450" cy="165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51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5410200" cy="11430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C00000"/>
                </a:solidFill>
              </a:rPr>
              <a:t>4. Chloroplast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098" name="Picture 2" descr="Both chloroplasts and cyanobacteria have a double membrane, DNA, ribosomes, and thylakoids. Both the chloroplast and cyanobacterium depicted are idealized versions (the chloroplast is that of a higher plant)—a lot of diversity exists among chloroplasts and cyanobacteria.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81201" y="1828800"/>
            <a:ext cx="8245617" cy="3983284"/>
          </a:xfrm>
          <a:prstGeom prst="rect">
            <a:avLst/>
          </a:prstGeom>
          <a:noFill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46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700" y="990600"/>
            <a:ext cx="8610600" cy="2209800"/>
          </a:xfrm>
        </p:spPr>
        <p:txBody>
          <a:bodyPr>
            <a:normAutofit/>
          </a:bodyPr>
          <a:lstStyle/>
          <a:p>
            <a:r>
              <a:rPr lang="en-US" sz="2800" dirty="0"/>
              <a:t>Present in plant and algal cells. </a:t>
            </a:r>
          </a:p>
          <a:p>
            <a:r>
              <a:rPr lang="en-US" sz="2800" dirty="0"/>
              <a:t>Main role is photosynthesis.</a:t>
            </a:r>
          </a:p>
          <a:p>
            <a:r>
              <a:rPr lang="en-US" sz="2800" dirty="0"/>
              <a:t>The photosynthetic pigment chlorophyll captures the energy from sunlight.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 descr="I:\University College\Lectures\Biology\Chloroplast - Wikipedia, the free encyclopedia_files\345px-Plagiomnium_affine_laminazellen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092542" y="4071938"/>
            <a:ext cx="3286125" cy="2466975"/>
          </a:xfrm>
          <a:prstGeom prst="rect">
            <a:avLst/>
          </a:prstGeom>
          <a:noFill/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790700" y="2971801"/>
            <a:ext cx="6286500" cy="1100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prstClr val="black"/>
                </a:solidFill>
              </a:rPr>
              <a:t>Stores energy as ATP and NADPH while freeing O</a:t>
            </a:r>
            <a:r>
              <a:rPr lang="en-US" sz="2800" baseline="-25000" dirty="0">
                <a:solidFill>
                  <a:prstClr val="black"/>
                </a:solidFill>
              </a:rPr>
              <a:t>2 </a:t>
            </a:r>
            <a:r>
              <a:rPr lang="en-US" sz="2800" dirty="0">
                <a:solidFill>
                  <a:prstClr val="black"/>
                </a:solidFill>
              </a:rPr>
              <a:t>from water.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881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843" y="714104"/>
            <a:ext cx="8229600" cy="639762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C00000"/>
                </a:solidFill>
              </a:rPr>
              <a:t>5. Ribosomes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26" descr="05_19"/>
          <p:cNvPicPr>
            <a:picLocks noChangeAspect="1" noChangeArrowheads="1"/>
          </p:cNvPicPr>
          <p:nvPr/>
        </p:nvPicPr>
        <p:blipFill>
          <a:blip r:embed="rId4" cstate="print"/>
          <a:srcRect l="53999" t="21001" b="27000"/>
          <a:stretch>
            <a:fillRect/>
          </a:stretch>
        </p:blipFill>
        <p:spPr bwMode="auto">
          <a:xfrm>
            <a:off x="7936666" y="1570991"/>
            <a:ext cx="2209800" cy="18718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30" descr="05_13"/>
          <p:cNvPicPr>
            <a:picLocks noChangeAspect="1" noChangeArrowheads="1"/>
          </p:cNvPicPr>
          <p:nvPr/>
        </p:nvPicPr>
        <p:blipFill>
          <a:blip r:embed="rId5" cstate="print"/>
          <a:srcRect t="25500" r="33749" b="37500"/>
          <a:stretch>
            <a:fillRect/>
          </a:stretch>
        </p:blipFill>
        <p:spPr bwMode="auto">
          <a:xfrm>
            <a:off x="1711287" y="1570991"/>
            <a:ext cx="5345112" cy="22367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1" name="AutoShape 52"/>
          <p:cNvSpPr>
            <a:spLocks noChangeArrowheads="1"/>
          </p:cNvSpPr>
          <p:nvPr/>
        </p:nvSpPr>
        <p:spPr bwMode="auto">
          <a:xfrm>
            <a:off x="7186577" y="2668542"/>
            <a:ext cx="635000" cy="238125"/>
          </a:xfrm>
          <a:prstGeom prst="rightArrow">
            <a:avLst>
              <a:gd name="adj1" fmla="val 50000"/>
              <a:gd name="adj2" fmla="val 66667"/>
            </a:avLst>
          </a:prstGeom>
          <a:solidFill>
            <a:srgbClr val="ED001D"/>
          </a:solidFill>
          <a:ln w="9525">
            <a:solidFill>
              <a:srgbClr val="ED001D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89090" name="Picture 2" descr="I:\University College\Lectures\Biology\Ribosome - Wikipedia, the free encyclopedia_files\220px-Ribosome_shape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731582" y="3519315"/>
            <a:ext cx="2619969" cy="1309986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1372626" y="4034599"/>
            <a:ext cx="289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b="1" dirty="0">
                <a:solidFill>
                  <a:prstClr val="black"/>
                </a:solidFill>
              </a:rPr>
              <a:t>Free in cytoplasm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743200" y="3077529"/>
            <a:ext cx="76200" cy="10668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863872" y="4174309"/>
            <a:ext cx="25283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400" b="1" dirty="0">
                <a:solidFill>
                  <a:prstClr val="black"/>
                </a:solidFill>
              </a:rPr>
              <a:t>Attached to ER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043816" y="3208695"/>
            <a:ext cx="168499" cy="1074613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676402" y="4905780"/>
            <a:ext cx="7467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800" dirty="0">
                <a:solidFill>
                  <a:prstClr val="black"/>
                </a:solidFill>
              </a:rPr>
              <a:t>Protein factories</a:t>
            </a:r>
          </a:p>
          <a:p>
            <a:pPr lvl="1"/>
            <a:r>
              <a:rPr lang="en-US" sz="2800" dirty="0">
                <a:solidFill>
                  <a:prstClr val="black"/>
                </a:solidFill>
              </a:rPr>
              <a:t>Read instructions to build proteins from DNA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202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7400" y="879726"/>
            <a:ext cx="8839200" cy="5867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1. Cytoskeleton</a:t>
            </a:r>
          </a:p>
          <a:p>
            <a:r>
              <a:rPr lang="en-US" sz="2800" dirty="0"/>
              <a:t>A network of fibers composed of proteins </a:t>
            </a:r>
          </a:p>
          <a:p>
            <a:r>
              <a:rPr lang="en-US" sz="2800" dirty="0"/>
              <a:t>contained within a cell's cytoplasm.</a:t>
            </a:r>
          </a:p>
          <a:p>
            <a:r>
              <a:rPr lang="en-US" sz="2800" dirty="0"/>
              <a:t>a dynamic structure</a:t>
            </a:r>
          </a:p>
          <a:p>
            <a:r>
              <a:rPr lang="en-US" sz="2800" dirty="0"/>
              <a:t>found in all cells of all domains of life (archaea, bacteria, eukaryotes)</a:t>
            </a:r>
          </a:p>
          <a:p>
            <a:r>
              <a:rPr lang="en-US" sz="2800" dirty="0"/>
              <a:t>The structure, function and dynamic behavior of the cytoskeleton could vary.</a:t>
            </a:r>
          </a:p>
          <a:p>
            <a:pPr>
              <a:buNone/>
            </a:pP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007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04800"/>
            <a:ext cx="6934200" cy="664958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C00000"/>
                </a:solidFill>
              </a:rPr>
              <a:t>6. Endoplasmic Reticulum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/>
          <a:srcRect l="8182" t="3600" r="6137" b="4201"/>
          <a:stretch>
            <a:fillRect/>
          </a:stretch>
        </p:blipFill>
        <p:spPr bwMode="auto">
          <a:xfrm>
            <a:off x="6705600" y="508515"/>
            <a:ext cx="3810000" cy="6212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1600200" y="1631728"/>
            <a:ext cx="4800600" cy="2419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Rough ER</a:t>
            </a:r>
          </a:p>
          <a:p>
            <a:pPr lvl="2">
              <a:lnSpc>
                <a:spcPct val="90000"/>
              </a:lnSpc>
            </a:pPr>
            <a:r>
              <a:rPr lang="en-US" sz="2400" dirty="0">
                <a:solidFill>
                  <a:prstClr val="black"/>
                </a:solidFill>
              </a:rPr>
              <a:t>Ribosomes attached, Helps complete the proteins after ribosome builds those</a:t>
            </a:r>
          </a:p>
          <a:p>
            <a:pPr lvl="2">
              <a:lnSpc>
                <a:spcPct val="90000"/>
              </a:lnSpc>
            </a:pPr>
            <a:endParaRPr lang="en-US" sz="2400" dirty="0">
              <a:solidFill>
                <a:prstClr val="black"/>
              </a:solidFill>
            </a:endParaRP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Smooth ER</a:t>
            </a:r>
          </a:p>
          <a:p>
            <a:pPr lvl="2">
              <a:lnSpc>
                <a:spcPct val="90000"/>
              </a:lnSpc>
            </a:pPr>
            <a:r>
              <a:rPr lang="en-US" sz="2400" dirty="0">
                <a:solidFill>
                  <a:prstClr val="black"/>
                </a:solidFill>
              </a:rPr>
              <a:t>Makes membranes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60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4210" name="Picture 2" descr="I:\University College\Lectures\Biology\Golgi apparatus - Wikipedia, the free encyclopedia_files\400px-0314_Golgi_Apparatus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3600" y="714084"/>
            <a:ext cx="4495800" cy="5417440"/>
          </a:xfrm>
          <a:prstGeom prst="rect">
            <a:avLst/>
          </a:prstGeom>
          <a:noFill/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77465" y="617311"/>
            <a:ext cx="6934200" cy="715962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C00000"/>
                </a:solidFill>
              </a:rPr>
              <a:t>7. Golgi Apparatus</a:t>
            </a:r>
          </a:p>
        </p:txBody>
      </p:sp>
      <p:sp>
        <p:nvSpPr>
          <p:cNvPr id="2" name="Rectangle 1"/>
          <p:cNvSpPr/>
          <p:nvPr/>
        </p:nvSpPr>
        <p:spPr>
          <a:xfrm>
            <a:off x="525568" y="1359039"/>
            <a:ext cx="341375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Membrane sacs</a:t>
            </a:r>
          </a:p>
        </p:txBody>
      </p:sp>
      <p:sp>
        <p:nvSpPr>
          <p:cNvPr id="3" name="Rectangle 2"/>
          <p:cNvSpPr/>
          <p:nvPr/>
        </p:nvSpPr>
        <p:spPr>
          <a:xfrm>
            <a:off x="525568" y="2088871"/>
            <a:ext cx="5302664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Finishes, sorts, labels &amp; ships proteins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</a:endParaRP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Ships proteins </a:t>
            </a:r>
            <a:r>
              <a:rPr lang="en-US" sz="2800" dirty="0" smtClean="0">
                <a:solidFill>
                  <a:prstClr val="black"/>
                </a:solidFill>
              </a:rPr>
              <a:t>in vesicles</a:t>
            </a:r>
            <a:endParaRPr lang="en-US" sz="2800" dirty="0">
              <a:solidFill>
                <a:prstClr val="black"/>
              </a:solidFill>
            </a:endParaRPr>
          </a:p>
        </p:txBody>
      </p:sp>
      <p:pic>
        <p:nvPicPr>
          <p:cNvPr id="8" name="Picture 8" descr="05_15a"/>
          <p:cNvPicPr>
            <a:picLocks noChangeAspect="1" noChangeArrowheads="1"/>
          </p:cNvPicPr>
          <p:nvPr/>
        </p:nvPicPr>
        <p:blipFill>
          <a:blip r:embed="rId5" cstate="print"/>
          <a:srcRect l="45000" t="14999" b="25500"/>
          <a:stretch>
            <a:fillRect/>
          </a:stretch>
        </p:blipFill>
        <p:spPr bwMode="auto">
          <a:xfrm>
            <a:off x="3593667" y="4461436"/>
            <a:ext cx="2058336" cy="167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398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804"/>
    </mc:Choice>
    <mc:Fallback>
      <p:transition spd="slow" advTm="58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2778" y="413969"/>
            <a:ext cx="8229600" cy="722312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C00000"/>
                </a:solidFill>
              </a:rPr>
              <a:t>8. Lysosome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2" descr="07-14-LysoFormation-NL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/>
          <a:srcRect l="9615" t="37138" r="10683" b="3593"/>
          <a:stretch>
            <a:fillRect/>
          </a:stretch>
        </p:blipFill>
        <p:spPr bwMode="auto">
          <a:xfrm>
            <a:off x="2686412" y="1514629"/>
            <a:ext cx="6822332" cy="452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2209801" y="3370182"/>
            <a:ext cx="1161977" cy="612934"/>
          </a:xfrm>
          <a:prstGeom prst="roundRect">
            <a:avLst>
              <a:gd name="adj" fmla="val 16667"/>
            </a:avLst>
          </a:prstGeom>
          <a:solidFill>
            <a:srgbClr val="FFEA18"/>
          </a:solidFill>
          <a:ln w="9525">
            <a:noFill/>
            <a:round/>
            <a:headEnd/>
            <a:tailEnd/>
          </a:ln>
        </p:spPr>
        <p:txBody>
          <a:bodyPr wrap="none" lIns="45720" tIns="0" rIns="45720" bIns="0" anchor="ctr">
            <a:spAutoFit/>
          </a:bodyPr>
          <a:lstStyle/>
          <a:p>
            <a:pPr algn="r"/>
            <a:r>
              <a:rPr lang="en-US" b="1" dirty="0">
                <a:solidFill>
                  <a:srgbClr val="000000"/>
                </a:solidFill>
              </a:rPr>
              <a:t>Small food</a:t>
            </a:r>
            <a:br>
              <a:rPr lang="en-US" b="1" dirty="0">
                <a:solidFill>
                  <a:srgbClr val="000000"/>
                </a:solidFill>
              </a:rPr>
            </a:br>
            <a:r>
              <a:rPr lang="en-US" b="1" dirty="0">
                <a:solidFill>
                  <a:srgbClr val="000000"/>
                </a:solidFill>
              </a:rPr>
              <a:t>particle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5105401" y="5002967"/>
            <a:ext cx="868699" cy="306467"/>
          </a:xfrm>
          <a:prstGeom prst="roundRect">
            <a:avLst>
              <a:gd name="adj" fmla="val 16667"/>
            </a:avLst>
          </a:prstGeom>
          <a:solidFill>
            <a:srgbClr val="FFEA18"/>
          </a:solidFill>
          <a:ln w="9525">
            <a:noFill/>
            <a:round/>
            <a:headEnd/>
            <a:tailEnd/>
          </a:ln>
        </p:spPr>
        <p:txBody>
          <a:bodyPr wrap="none" lIns="45720" tIns="0" rIns="45720" bIns="0" anchor="ctr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Vacuole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7329412" y="5029201"/>
            <a:ext cx="1495576" cy="306467"/>
          </a:xfrm>
          <a:prstGeom prst="roundRect">
            <a:avLst>
              <a:gd name="adj" fmla="val 16667"/>
            </a:avLst>
          </a:prstGeom>
          <a:solidFill>
            <a:srgbClr val="FFEA18"/>
          </a:solidFill>
          <a:ln w="9525">
            <a:noFill/>
            <a:round/>
            <a:headEnd/>
            <a:tailEnd/>
          </a:ln>
        </p:spPr>
        <p:txBody>
          <a:bodyPr wrap="none" lIns="45720" tIns="0" rIns="45720" bIns="0" anchor="ctr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Digesting food</a:t>
            </a: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auto">
          <a:xfrm>
            <a:off x="5943601" y="2716967"/>
            <a:ext cx="1133741" cy="306467"/>
          </a:xfrm>
          <a:prstGeom prst="roundRect">
            <a:avLst>
              <a:gd name="adj" fmla="val 16667"/>
            </a:avLst>
          </a:prstGeom>
          <a:solidFill>
            <a:srgbClr val="FFEA18"/>
          </a:solidFill>
          <a:ln w="9525">
            <a:noFill/>
            <a:round/>
            <a:headEnd/>
            <a:tailEnd/>
          </a:ln>
        </p:spPr>
        <p:txBody>
          <a:bodyPr wrap="none" lIns="45720" tIns="0" rIns="45720" bIns="0" anchor="ctr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Lysosomes</a:t>
            </a:r>
          </a:p>
        </p:txBody>
      </p:sp>
      <p:sp>
        <p:nvSpPr>
          <p:cNvPr id="11" name="AutoShape 11"/>
          <p:cNvSpPr>
            <a:spLocks noChangeArrowheads="1"/>
          </p:cNvSpPr>
          <p:nvPr/>
        </p:nvSpPr>
        <p:spPr bwMode="auto">
          <a:xfrm>
            <a:off x="8610601" y="3431477"/>
            <a:ext cx="1728389" cy="490347"/>
          </a:xfrm>
          <a:prstGeom prst="roundRect">
            <a:avLst>
              <a:gd name="adj" fmla="val 16667"/>
            </a:avLst>
          </a:prstGeom>
          <a:solidFill>
            <a:srgbClr val="FFEA18"/>
          </a:solidFill>
          <a:ln w="9525">
            <a:noFill/>
            <a:round/>
            <a:headEnd/>
            <a:tailEnd/>
          </a:ln>
        </p:spPr>
        <p:txBody>
          <a:bodyPr wrap="none" lIns="45720" tIns="0" rIns="45720" bIns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Digesting broken</a:t>
            </a:r>
            <a:br>
              <a:rPr lang="en-US" b="1" dirty="0">
                <a:solidFill>
                  <a:srgbClr val="000000"/>
                </a:solidFill>
              </a:rPr>
            </a:br>
            <a:r>
              <a:rPr lang="en-US" b="1" dirty="0">
                <a:solidFill>
                  <a:srgbClr val="000000"/>
                </a:solidFill>
              </a:rPr>
              <a:t>organelles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2372593" y="1030129"/>
            <a:ext cx="4704749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prstClr val="black"/>
                </a:solidFill>
              </a:rPr>
              <a:t>Membrane sac of digestive enzymes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776743" y="5711773"/>
            <a:ext cx="6858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Function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solidFill>
                  <a:prstClr val="black"/>
                </a:solidFill>
              </a:rPr>
              <a:t>Digest food for making energy 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solidFill>
                  <a:prstClr val="black"/>
                </a:solidFill>
              </a:rPr>
              <a:t>Clean up &amp; recycle; digest broken organelles</a:t>
            </a:r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43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9937" y="645043"/>
            <a:ext cx="8229600" cy="868362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C00000"/>
                </a:solidFill>
              </a:rPr>
              <a:t>9. Vacuole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2438400"/>
          </a:xfrm>
        </p:spPr>
        <p:txBody>
          <a:bodyPr>
            <a:normAutofit/>
          </a:bodyPr>
          <a:lstStyle/>
          <a:p>
            <a:r>
              <a:rPr lang="en-US" sz="2800" dirty="0"/>
              <a:t>Present in all plant and fungal cells</a:t>
            </a:r>
          </a:p>
          <a:p>
            <a:r>
              <a:rPr lang="en-US" sz="2800" dirty="0"/>
              <a:t>Enclosed compartments  </a:t>
            </a:r>
          </a:p>
          <a:p>
            <a:r>
              <a:rPr lang="en-US" sz="2800" dirty="0"/>
              <a:t>Filled with water, containing inorganic and organic molecules including enzymes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8306" name="Picture 2" descr="I:\University College\Lectures\Biology\Vacuole - Wikipedia, the free encyclopedia_files\220px-Rhoeo_Discolor_-_Plasmolysis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0" y="4697669"/>
            <a:ext cx="2095500" cy="1933576"/>
          </a:xfrm>
          <a:prstGeom prst="rect">
            <a:avLst/>
          </a:prstGeom>
          <a:noFill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999" r="27000" b="3796"/>
          <a:stretch>
            <a:fillRect/>
          </a:stretch>
        </p:blipFill>
        <p:spPr bwMode="auto">
          <a:xfrm>
            <a:off x="8077201" y="3597373"/>
            <a:ext cx="2512337" cy="3124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6553201" y="5202793"/>
            <a:ext cx="11919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Vacuole</a:t>
            </a:r>
            <a:endParaRPr lang="en-US" sz="2400" dirty="0">
              <a:solidFill>
                <a:prstClr val="black"/>
              </a:solidFill>
            </a:endParaRPr>
          </a:p>
        </p:txBody>
      </p:sp>
      <p:cxnSp>
        <p:nvCxnSpPr>
          <p:cNvPr id="9" name="Straight Arrow Connector 8"/>
          <p:cNvCxnSpPr>
            <a:stCxn id="6" idx="3"/>
          </p:cNvCxnSpPr>
          <p:nvPr/>
        </p:nvCxnSpPr>
        <p:spPr>
          <a:xfrm flipV="1">
            <a:off x="7745194" y="5029203"/>
            <a:ext cx="1398807" cy="4044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1"/>
          </p:cNvCxnSpPr>
          <p:nvPr/>
        </p:nvCxnSpPr>
        <p:spPr>
          <a:xfrm flipH="1" flipV="1">
            <a:off x="4857752" y="5202793"/>
            <a:ext cx="1695448" cy="230832"/>
          </a:xfrm>
          <a:prstGeom prst="straightConnector1">
            <a:avLst/>
          </a:prstGeom>
          <a:ln w="44450">
            <a:solidFill>
              <a:schemeClr val="accent1">
                <a:shade val="95000"/>
                <a:satMod val="105000"/>
                <a:alpha val="96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30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http://agi.seaford.k12.de.us/sites/dhammaker/anatomy/Anatomy%20pics/cytoskeleton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667000" y="533401"/>
            <a:ext cx="7162800" cy="5410363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2400" y="5926411"/>
            <a:ext cx="4419600" cy="960438"/>
          </a:xfrm>
        </p:spPr>
        <p:txBody>
          <a:bodyPr>
            <a:normAutofit/>
          </a:bodyPr>
          <a:lstStyle/>
          <a:p>
            <a:r>
              <a:rPr lang="en-US" sz="2800" b="1" dirty="0"/>
              <a:t>Cytoskeleton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879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0" y="762001"/>
            <a:ext cx="8382000" cy="5745163"/>
          </a:xfrm>
        </p:spPr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ytoskeleton of eukaryotes has three major components.</a:t>
            </a:r>
          </a:p>
          <a:p>
            <a:pPr lvl="1"/>
            <a:r>
              <a:rPr lang="en-US" dirty="0" smtClean="0"/>
              <a:t>microfilaments (made of the protein actin)</a:t>
            </a:r>
          </a:p>
          <a:p>
            <a:pPr lvl="1"/>
            <a:r>
              <a:rPr lang="en-US" dirty="0" smtClean="0"/>
              <a:t>microtubules (made of the protein tubulin) </a:t>
            </a:r>
          </a:p>
          <a:p>
            <a:pPr lvl="1"/>
            <a:r>
              <a:rPr lang="en-US" dirty="0" smtClean="0"/>
              <a:t>intermediate filaments, (more </a:t>
            </a:r>
            <a:r>
              <a:rPr lang="en-US" dirty="0" smtClean="0"/>
              <a:t>than 60 </a:t>
            </a:r>
            <a:r>
              <a:rPr lang="en-US" dirty="0" smtClean="0"/>
              <a:t>different building </a:t>
            </a:r>
            <a:r>
              <a:rPr lang="en-US" dirty="0" smtClean="0"/>
              <a:t>blocks/ </a:t>
            </a:r>
            <a:r>
              <a:rPr lang="en-US" dirty="0" smtClean="0"/>
              <a:t>proteins)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482" name="Picture 2" descr="http://1.bp.blogspot.com/-rbswGNKC2aU/TcFriK9FbnI/AAAAAAAACKg/yXRQtRgO0Tw/s1600/cytoskeleton-2.gif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038600" y="3810000"/>
            <a:ext cx="5030680" cy="2590800"/>
          </a:xfrm>
          <a:prstGeom prst="rect">
            <a:avLst/>
          </a:prstGeom>
          <a:noFill/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3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1981201" y="452120"/>
          <a:ext cx="8534401" cy="511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18886"/>
                <a:gridCol w="1462514"/>
                <a:gridCol w="2775258"/>
                <a:gridCol w="2177743"/>
              </a:tblGrid>
              <a:tr h="816229">
                <a:tc>
                  <a:txBody>
                    <a:bodyPr/>
                    <a:lstStyle/>
                    <a:p>
                      <a:r>
                        <a:rPr lang="en-US" sz="2400" b="1" dirty="0"/>
                        <a:t>Cytoskeleton </a:t>
                      </a:r>
                      <a:r>
                        <a:rPr lang="en-US" sz="2400" b="1" dirty="0" smtClean="0"/>
                        <a:t>type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Diameter (nm</a:t>
                      </a:r>
                      <a:r>
                        <a:rPr lang="en-US" sz="2400" b="1" dirty="0" smtClean="0"/>
                        <a:t>)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Structure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Subunit </a:t>
                      </a:r>
                      <a:r>
                        <a:rPr lang="en-US" sz="2400" b="1" dirty="0" smtClean="0"/>
                        <a:t>examples</a:t>
                      </a:r>
                      <a:endParaRPr lang="en-US" sz="2400" b="1" dirty="0"/>
                    </a:p>
                  </a:txBody>
                  <a:tcPr anchor="ctr"/>
                </a:tc>
              </a:tr>
              <a:tr h="472894">
                <a:tc>
                  <a:txBody>
                    <a:bodyPr/>
                    <a:lstStyle/>
                    <a:p>
                      <a:r>
                        <a:rPr lang="en-US" sz="2400" dirty="0"/>
                        <a:t>Microfilaments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    </a:t>
                      </a:r>
                      <a:r>
                        <a:rPr lang="en-US" sz="2400" dirty="0" smtClean="0"/>
                        <a:t>7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 double helix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 actin</a:t>
                      </a:r>
                    </a:p>
                  </a:txBody>
                  <a:tcPr anchor="ctr"/>
                </a:tc>
              </a:tr>
              <a:tr h="1865666">
                <a:tc>
                  <a:txBody>
                    <a:bodyPr/>
                    <a:lstStyle/>
                    <a:p>
                      <a:r>
                        <a:rPr lang="en-US" sz="2400" dirty="0"/>
                        <a:t>Intermediate filaments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   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 two anti-parallel </a:t>
                      </a:r>
                      <a:r>
                        <a:rPr lang="en-US" sz="2400" dirty="0" smtClean="0"/>
                        <a:t>helices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 typeface="Arial"/>
                        <a:buChar char="•"/>
                      </a:pPr>
                      <a:r>
                        <a:rPr lang="en-US" sz="2400" dirty="0" smtClean="0"/>
                        <a:t>Vimentin</a:t>
                      </a:r>
                    </a:p>
                    <a:p>
                      <a:pPr>
                        <a:buFont typeface="Arial"/>
                        <a:buChar char="•"/>
                      </a:pPr>
                      <a:r>
                        <a:rPr lang="en-US" sz="2400" dirty="0" smtClean="0"/>
                        <a:t>neurofilament</a:t>
                      </a:r>
                      <a:endParaRPr lang="en-US" sz="2400" dirty="0"/>
                    </a:p>
                    <a:p>
                      <a:pPr>
                        <a:buFont typeface="Arial"/>
                        <a:buChar char="•"/>
                      </a:pPr>
                      <a:r>
                        <a:rPr lang="en-US" sz="2400" dirty="0"/>
                        <a:t>keratins </a:t>
                      </a:r>
                    </a:p>
                    <a:p>
                      <a:pPr>
                        <a:buFont typeface="Arial"/>
                        <a:buChar char="•"/>
                      </a:pPr>
                      <a:r>
                        <a:rPr lang="en-US" sz="2400" dirty="0"/>
                        <a:t>nuclear lamins</a:t>
                      </a:r>
                    </a:p>
                  </a:txBody>
                  <a:tcPr anchor="ctr"/>
                </a:tc>
              </a:tr>
              <a:tr h="1948960">
                <a:tc>
                  <a:txBody>
                    <a:bodyPr/>
                    <a:lstStyle/>
                    <a:p>
                      <a:r>
                        <a:rPr lang="en-US" sz="2400" dirty="0"/>
                        <a:t>Microtubules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  </a:t>
                      </a:r>
                      <a:r>
                        <a:rPr lang="en-US" sz="2400"/>
                        <a:t> </a:t>
                      </a:r>
                      <a:r>
                        <a:rPr lang="en-US" sz="2400" smtClean="0"/>
                        <a:t>25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Proto-filaments</a:t>
                      </a:r>
                      <a:r>
                        <a:rPr lang="en-US" sz="2400" dirty="0"/>
                        <a:t>, in turn consisting of tubulin </a:t>
                      </a:r>
                      <a:r>
                        <a:rPr lang="en-US" sz="2400" dirty="0" smtClean="0"/>
                        <a:t>subunits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l-GR" sz="2400" dirty="0"/>
                        <a:t> α- </a:t>
                      </a:r>
                      <a:r>
                        <a:rPr lang="en-US" sz="2400" dirty="0"/>
                        <a:t>and </a:t>
                      </a:r>
                      <a:r>
                        <a:rPr lang="el-GR" sz="2400" dirty="0"/>
                        <a:t>β-</a:t>
                      </a:r>
                      <a:r>
                        <a:rPr lang="en-US" sz="2400" dirty="0"/>
                        <a:t>tubulin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026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C00000"/>
                </a:solidFill>
              </a:rPr>
              <a:t>2. Cell membrane</a:t>
            </a:r>
            <a:endParaRPr lang="en-US" sz="3200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6" descr="lipos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14601" y="1295400"/>
            <a:ext cx="6977617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694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38100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/>
              <a:t>Cell membrane </a:t>
            </a:r>
            <a:r>
              <a:rPr lang="en-US" sz="4000" b="1" dirty="0"/>
              <a:t/>
            </a:r>
            <a:br>
              <a:rPr lang="en-US" sz="4000" b="1" dirty="0"/>
            </a:br>
            <a:r>
              <a:rPr lang="en-US" sz="2800" b="1" dirty="0"/>
              <a:t>(Plasma membrane</a:t>
            </a:r>
            <a:r>
              <a:rPr lang="en-US" sz="2800" dirty="0"/>
              <a:t> </a:t>
            </a:r>
            <a:r>
              <a:rPr lang="en-US" sz="2800" b="1" dirty="0"/>
              <a:t>or </a:t>
            </a:r>
            <a:r>
              <a:rPr lang="en-US" sz="2800" b="1" dirty="0" err="1"/>
              <a:t>Cyto-plasmic</a:t>
            </a:r>
            <a:r>
              <a:rPr lang="en-US" sz="2800" b="1" dirty="0"/>
              <a:t> Membrane)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3958" y="1621325"/>
            <a:ext cx="9372600" cy="2209800"/>
          </a:xfrm>
        </p:spPr>
        <p:txBody>
          <a:bodyPr>
            <a:normAutofit/>
          </a:bodyPr>
          <a:lstStyle/>
          <a:p>
            <a:r>
              <a:rPr lang="en-US" sz="2400" dirty="0"/>
              <a:t>Biological membrane that separates the interior of all cells from the outside environment</a:t>
            </a:r>
          </a:p>
          <a:p>
            <a:r>
              <a:rPr lang="en-US" sz="2400" dirty="0"/>
              <a:t>Selectively permeable to ions and organic molecules  </a:t>
            </a:r>
          </a:p>
          <a:p>
            <a:r>
              <a:rPr lang="en-US" sz="2400" dirty="0"/>
              <a:t>Controls the movement of substances in and out of cells</a:t>
            </a:r>
          </a:p>
          <a:p>
            <a:r>
              <a:rPr lang="en-US" sz="2400" dirty="0"/>
              <a:t>Basic function is to protect the cell from its surroundings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627360" y="3886201"/>
            <a:ext cx="8915400" cy="25463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prstClr val="black"/>
                </a:solidFill>
              </a:rPr>
              <a:t>Involved in a variety of cellular processes such as </a:t>
            </a:r>
          </a:p>
          <a:p>
            <a:pPr lvl="1"/>
            <a:r>
              <a:rPr lang="en-US" sz="2400" dirty="0">
                <a:solidFill>
                  <a:prstClr val="black"/>
                </a:solidFill>
              </a:rPr>
              <a:t>cell adhesion, </a:t>
            </a:r>
          </a:p>
          <a:p>
            <a:pPr lvl="1"/>
            <a:r>
              <a:rPr lang="en-US" sz="2400" dirty="0">
                <a:solidFill>
                  <a:prstClr val="black"/>
                </a:solidFill>
              </a:rPr>
              <a:t>ion conductivity  </a:t>
            </a:r>
          </a:p>
          <a:p>
            <a:pPr lvl="1"/>
            <a:r>
              <a:rPr lang="en-US" sz="2400" dirty="0">
                <a:solidFill>
                  <a:prstClr val="black"/>
                </a:solidFill>
              </a:rPr>
              <a:t>cell signaling </a:t>
            </a:r>
          </a:p>
          <a:p>
            <a:pPr lvl="1"/>
            <a:r>
              <a:rPr lang="en-US" sz="2400" dirty="0" smtClean="0">
                <a:solidFill>
                  <a:prstClr val="black"/>
                </a:solidFill>
              </a:rPr>
              <a:t>Provide a surface for attachment </a:t>
            </a:r>
            <a:r>
              <a:rPr lang="en-US" sz="2400" dirty="0" smtClean="0">
                <a:solidFill>
                  <a:prstClr val="black"/>
                </a:solidFill>
              </a:rPr>
              <a:t>of </a:t>
            </a:r>
            <a:r>
              <a:rPr lang="en-US" sz="2400" dirty="0" smtClean="0">
                <a:solidFill>
                  <a:prstClr val="black"/>
                </a:solidFill>
              </a:rPr>
              <a:t>extracellular </a:t>
            </a:r>
            <a:r>
              <a:rPr lang="en-US" sz="2400" dirty="0">
                <a:solidFill>
                  <a:prstClr val="black"/>
                </a:solidFill>
              </a:rPr>
              <a:t>and intracellular structures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551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E06C4-EEE7-4406-BE24-F8A13B85D2E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8610" name="Picture 2" descr="http://www.acpfg.com.au/blog/wp-content/uploads/2012/10/Fluid-Mosaic-Model_3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55705" y="762000"/>
            <a:ext cx="8069430" cy="5338644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60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864</Words>
  <Application>Microsoft Office PowerPoint</Application>
  <PresentationFormat>Widescreen</PresentationFormat>
  <Paragraphs>209</Paragraphs>
  <Slides>33</Slides>
  <Notes>6</Notes>
  <HiddenSlides>0</HiddenSlides>
  <MMClips>33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ＭＳ Ｐゴシック</vt:lpstr>
      <vt:lpstr>Arial</vt:lpstr>
      <vt:lpstr>Calibri</vt:lpstr>
      <vt:lpstr>Symbol</vt:lpstr>
      <vt:lpstr>Times New Roman</vt:lpstr>
      <vt:lpstr>1_Office Theme</vt:lpstr>
      <vt:lpstr>2_Office Theme</vt:lpstr>
      <vt:lpstr>PowerPoint Presentation</vt:lpstr>
      <vt:lpstr>PowerPoint Presentation</vt:lpstr>
      <vt:lpstr>PowerPoint Presentation</vt:lpstr>
      <vt:lpstr>Cytoskeleton</vt:lpstr>
      <vt:lpstr>PowerPoint Presentation</vt:lpstr>
      <vt:lpstr>PowerPoint Presentation</vt:lpstr>
      <vt:lpstr>2. Cell membrane</vt:lpstr>
      <vt:lpstr>Cell membrane  (Plasma membrane or Cyto-plasmic Membrane)</vt:lpstr>
      <vt:lpstr>PowerPoint Presentation</vt:lpstr>
      <vt:lpstr>PowerPoint Presentation</vt:lpstr>
      <vt:lpstr>Fluid mosaic model Singer and Nicolson 1972 </vt:lpstr>
      <vt:lpstr>PowerPoint Presentation</vt:lpstr>
      <vt:lpstr>PowerPoint Presentation</vt:lpstr>
      <vt:lpstr>PowerPoint Presentation</vt:lpstr>
      <vt:lpstr>LE 7-4</vt:lpstr>
      <vt:lpstr>PowerPoint Presentation</vt:lpstr>
      <vt:lpstr>LE 7-5a</vt:lpstr>
      <vt:lpstr>PowerPoint Presentation</vt:lpstr>
      <vt:lpstr>Functions</vt:lpstr>
      <vt:lpstr>PowerPoint Presentation</vt:lpstr>
      <vt:lpstr>3. Nucleus</vt:lpstr>
      <vt:lpstr>PowerPoint Presentation</vt:lpstr>
      <vt:lpstr>PowerPoint Presentation</vt:lpstr>
      <vt:lpstr>4. Mitochondria</vt:lpstr>
      <vt:lpstr>PowerPoint Presentation</vt:lpstr>
      <vt:lpstr>Plants make energy in two ways…….</vt:lpstr>
      <vt:lpstr>4. Chloroplast</vt:lpstr>
      <vt:lpstr>PowerPoint Presentation</vt:lpstr>
      <vt:lpstr>5. Ribosomes</vt:lpstr>
      <vt:lpstr>6. Endoplasmic Reticulum</vt:lpstr>
      <vt:lpstr>7. Golgi Apparatus</vt:lpstr>
      <vt:lpstr>8. Lysosome</vt:lpstr>
      <vt:lpstr>9. Vacuole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ppkariyawasam@gmail.com</dc:creator>
  <cp:lastModifiedBy>ppkariyawasam@gmail.com</cp:lastModifiedBy>
  <cp:revision>13</cp:revision>
  <dcterms:created xsi:type="dcterms:W3CDTF">2020-05-19T16:32:31Z</dcterms:created>
  <dcterms:modified xsi:type="dcterms:W3CDTF">2020-05-20T16:33:34Z</dcterms:modified>
</cp:coreProperties>
</file>

<file path=docProps/thumbnail.jpeg>
</file>